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7" autoAdjust="0"/>
    <p:restoredTop sz="68941" autoAdjust="0"/>
  </p:normalViewPr>
  <p:slideViewPr>
    <p:cSldViewPr>
      <p:cViewPr varScale="1">
        <p:scale>
          <a:sx n="59" d="100"/>
          <a:sy n="59" d="100"/>
        </p:scale>
        <p:origin x="22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DE6B4DF-3868-4BED-B63F-3DEC05E56D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9C76AB7-6134-4DD2-A5F0-EED3153F0F8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7B0EBBD-DB83-472D-B36C-4A3DA3ACA87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BEC808BF-CDBE-42F3-94F7-2DB79C10E49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noProof="0"/>
              <a:t>Kliknij, aby edytować style wzorca tekstu</a:t>
            </a:r>
          </a:p>
          <a:p>
            <a:pPr lvl="1"/>
            <a:r>
              <a:rPr lang="en-US" altLang="pl-PL" noProof="0"/>
              <a:t>Drugi poziom</a:t>
            </a:r>
          </a:p>
          <a:p>
            <a:pPr lvl="2"/>
            <a:r>
              <a:rPr lang="en-US" altLang="pl-PL" noProof="0"/>
              <a:t>Trzeci poziom</a:t>
            </a:r>
          </a:p>
          <a:p>
            <a:pPr lvl="3"/>
            <a:r>
              <a:rPr lang="en-US" altLang="pl-PL" noProof="0"/>
              <a:t>Czwarty poziom</a:t>
            </a:r>
          </a:p>
          <a:p>
            <a:pPr lvl="4"/>
            <a:r>
              <a:rPr lang="en-US" altLang="pl-PL" noProof="0"/>
              <a:t>Piąty poziom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E2FBEE95-B515-4145-873A-589DB9ABD5C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39D210D8-D56A-48FE-A934-D1AB257685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E9019EB-70A7-4FCA-89E5-6844F9D9D82D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75084DE-6228-47E6-91D7-517BB7837C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2A86F4-C63B-4CE0-B41B-7A24FA83C1F8}" type="slidenum">
              <a:rPr lang="en-US" altLang="pl-PL"/>
              <a:pPr/>
              <a:t>1</a:t>
            </a:fld>
            <a:endParaRPr lang="en-US" altLang="pl-PL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F1B09C0-DA46-4DE9-A494-13462FE2FEC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CFA0C91-0220-4C3F-9835-6D26277E87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F6D808F-04B3-42BE-9562-E2098461AA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019DF6-ABDF-4B66-A605-57DB8D5DED98}" type="slidenum">
              <a:rPr lang="en-US" altLang="pl-PL"/>
              <a:pPr/>
              <a:t>2</a:t>
            </a:fld>
            <a:endParaRPr lang="en-US" altLang="pl-PL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B5629F1-5B1B-4256-8EF5-BF317809EB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288141E-E77C-41F0-9B40-4EC357546A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en-US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77287F4-4BED-44A2-9B1F-C8174B4DBD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C9CAE2-E416-4ADA-8E46-950E06824A5A}" type="slidenum">
              <a:rPr lang="en-US" altLang="pl-PL"/>
              <a:pPr/>
              <a:t>3</a:t>
            </a:fld>
            <a:endParaRPr lang="en-US" altLang="pl-PL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B6E149D-53FF-420B-9F57-5E38ECDEFB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94F23E19-0709-498C-8780-76BE4C99D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BEAF17C1-E0C1-49E4-BB8E-EE70EFC5E2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347CA4-A2BF-4968-BBC5-F7484B9397D6}" type="slidenum">
              <a:rPr lang="en-US" altLang="pl-PL"/>
              <a:pPr/>
              <a:t>4</a:t>
            </a:fld>
            <a:endParaRPr lang="en-US" altLang="pl-PL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38DB5DA-A4D7-4B67-98BF-38595B9A20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58CC1226-E6FE-4604-981C-298CC659AB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49D64243-2AFD-48CC-A634-271A06DD2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366F485F-96D9-47D6-98BB-354B40B111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013325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9" descr="poziom-pol-kolor">
            <a:extLst>
              <a:ext uri="{FF2B5EF4-FFF2-40B4-BE49-F238E27FC236}">
                <a16:creationId xmlns:a16="http://schemas.microsoft.com/office/drawing/2014/main" id="{51AC8345-5F2A-4767-A7E8-39A0171E1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57150"/>
            <a:ext cx="50752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834313" cy="3417888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en-US" noProof="0"/>
              <a:t>Kliknij, aby edytować styl wzorca tytułu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5229225"/>
            <a:ext cx="6407150" cy="48577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pl-PL" altLang="en-US" noProof="0"/>
              <a:t>Kliknij, aby edytować styl wzorca podtytułu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31E5AFB-6CD1-4EBD-A0F7-568CFD6375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3322638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CA92F86-A2C6-46E6-91A3-CD49FD9978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356100" y="6243638"/>
            <a:ext cx="187166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77FA4A1-21F6-45C5-8006-7FFD6C0098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2C5617-DFB1-4B0F-9ABC-A34936BD4674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93019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51C4B9-6761-460E-A500-33F010790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9A5989-0FBC-4FC3-A560-6BA982A56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07D05C-BAFA-492D-9F1D-577BF3B7EF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C639C-B47A-40BE-9083-F45264DCC846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91065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15125" y="333375"/>
            <a:ext cx="2105025" cy="579755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95288" y="333375"/>
            <a:ext cx="6167437" cy="57975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AF0926-09FE-492A-99DC-F325DDA381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185637-19E9-492F-9607-ED6748E0D5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6E4238-5B07-44D6-9F4A-F42C8821CF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DF7B-7950-474B-8C15-793969E3B09B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99698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660D5B-397E-4463-9DF1-E16D6A62FE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5F6E8E-2976-43CE-9DE4-5ACA67683C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D1B3DD-0A2C-4FC1-A2C3-292B394C7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88960-F130-441F-A529-42693006146E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45270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43F901-4642-46DB-9AFE-6FE7925144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76F45E-9E78-4FA9-9787-DE40A42A9E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FE342B-2620-404C-8692-39C6208453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65169-A0FB-43A4-99D6-FAF19800934C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3155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95288" y="1628775"/>
            <a:ext cx="4068762" cy="450215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16450" y="1628775"/>
            <a:ext cx="4070350" cy="450215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78AE2A-2491-4313-953E-1E4BDACBE4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192163-BABD-4181-A4E9-B729D1574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257082-DB21-40D5-AFB1-8542FAF7F8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17972-0281-460F-8A7E-083120D05F8C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959950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89967D4-D634-4F40-AD5C-58CEA27873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7B38530-249C-4264-9379-D90FEAC496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F29C598-8AF5-4A98-8F90-41FD4A8ECB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4632A-5C2C-4431-A693-75D51F401324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80052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561CAC-B298-4544-9D8A-39D6D4C68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89D2943-C7D7-4347-B220-E43AC9862A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8D78BDE-C033-4015-88C1-DFAEAFB388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A6707-56C6-4978-A796-A626A4363D47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50307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10DDE7-177C-49D3-9AB9-15D87AF76D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47B6AA4-34B0-474E-AD36-1F2E405858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838FE6A-8DB6-4313-A078-2A7FF7B4A8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089C6-F6DA-4B48-A5C3-A7EA77BAD77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16458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372678-4A0A-4808-8C39-982D1E1242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438F14-BA66-4359-8558-D359650A2E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9C842-6F50-473F-B935-4133C53BB2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AC7A1-7AF0-4299-A4BB-0D7E57F2338F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35437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14C383-2E3C-4086-853C-A78EFE31C3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E5BD4A-A478-4888-8064-5236CB68E5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DD64A6-1C0A-435D-BF62-394901D7BE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830D5-4186-430E-A019-91B9F1BD57A6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0097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5C4E4BA-2824-4499-9568-637AF415FB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333375"/>
            <a:ext cx="74168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Kliknij, aby edytować styl wzorca tytułu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EDE4CAC-4173-47C7-8C50-F585CDFF96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628775"/>
            <a:ext cx="8291512" cy="450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Kliknij, aby edytować style wzorca tekstu</a:t>
            </a:r>
          </a:p>
          <a:p>
            <a:pPr lvl="1"/>
            <a:r>
              <a:rPr lang="en-US" altLang="en-US"/>
              <a:t>Drugi poziom</a:t>
            </a:r>
          </a:p>
          <a:p>
            <a:pPr lvl="2"/>
            <a:r>
              <a:rPr lang="en-US" altLang="en-US"/>
              <a:t>Trzeci poziom</a:t>
            </a:r>
          </a:p>
          <a:p>
            <a:pPr lvl="3"/>
            <a:r>
              <a:rPr lang="en-US" altLang="en-US"/>
              <a:t>Czwarty poziom</a:t>
            </a:r>
          </a:p>
          <a:p>
            <a:pPr lvl="4"/>
            <a:r>
              <a:rPr lang="en-US" altLang="en-US"/>
              <a:t>Piąty poziom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52066195-CA49-4DC8-ABB5-7AC757068C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243638"/>
            <a:ext cx="338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CAA4B04-3FFF-44EC-9A2F-4228F646C0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40200" y="6248400"/>
            <a:ext cx="251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A0A3F43-AC1D-467A-92B5-44D4A387C3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5825" y="6243638"/>
            <a:ext cx="1450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fld id="{34B797E2-FE52-41B9-A332-892508085A0A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69DF8720-1C61-4FFE-B5F5-FCA32FA8C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8497888" cy="863600"/>
          </a:xfrm>
          <a:custGeom>
            <a:avLst/>
            <a:gdLst>
              <a:gd name="T0" fmla="*/ 0 w 1000"/>
              <a:gd name="T1" fmla="*/ 863600 h 1000"/>
              <a:gd name="T2" fmla="*/ 0 w 1000"/>
              <a:gd name="T3" fmla="*/ 0 h 1000"/>
              <a:gd name="T4" fmla="*/ 8497888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EC6E6EE2-3498-42EF-A4E6-DC849586E6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6165850"/>
            <a:ext cx="8362950" cy="635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9" descr="pion-pol-kolor">
            <a:extLst>
              <a:ext uri="{FF2B5EF4-FFF2-40B4-BE49-F238E27FC236}">
                <a16:creationId xmlns:a16="http://schemas.microsoft.com/office/drawing/2014/main" id="{EAE3B4A6-D484-4A1D-B1DA-CA7A5E5C6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754063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F54778B-89A5-4D3D-97D6-06B23F7BF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Rachunek przepływów pieniężnych</a:t>
            </a:r>
            <a:endParaRPr lang="en-US" altLang="pl-PL"/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638BEB84-B190-455C-8BDF-15FC782B1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338" y="1700213"/>
            <a:ext cx="723265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000"/>
              <a:t>A. Przepływy środków pieniężnych z działalności operacyjnej</a:t>
            </a:r>
          </a:p>
          <a:p>
            <a:pPr eaLnBrk="1" hangingPunct="1">
              <a:buFontTx/>
              <a:buChar char="•"/>
            </a:pPr>
            <a:endParaRPr lang="pl-PL" altLang="pl-PL" sz="2000"/>
          </a:p>
          <a:p>
            <a:pPr eaLnBrk="1" hangingPunct="1"/>
            <a:r>
              <a:rPr lang="pl-PL" altLang="pl-PL" sz="2000"/>
              <a:t>B. Przepływy środków pieniężnych z działalności inwestycyjnej</a:t>
            </a:r>
          </a:p>
          <a:p>
            <a:pPr eaLnBrk="1" hangingPunct="1"/>
            <a:endParaRPr lang="pl-PL" altLang="pl-PL" sz="2000"/>
          </a:p>
          <a:p>
            <a:pPr eaLnBrk="1" hangingPunct="1"/>
            <a:r>
              <a:rPr lang="pl-PL" altLang="pl-PL" sz="2000"/>
              <a:t>C. Przepływy środków pieniężnych z działalności finansowej</a:t>
            </a:r>
          </a:p>
          <a:p>
            <a:pPr eaLnBrk="1" hangingPunct="1"/>
            <a:endParaRPr lang="pl-PL" altLang="pl-PL" sz="2000"/>
          </a:p>
          <a:p>
            <a:pPr eaLnBrk="1" hangingPunct="1"/>
            <a:r>
              <a:rPr lang="pl-PL" altLang="pl-PL" sz="2000"/>
              <a:t>D. Przepływy pieniężne netto, razem (A +/- B +/- C)</a:t>
            </a:r>
          </a:p>
          <a:p>
            <a:pPr eaLnBrk="1" hangingPunct="1"/>
            <a:endParaRPr lang="pl-PL" altLang="pl-PL" sz="2000"/>
          </a:p>
          <a:p>
            <a:pPr eaLnBrk="1" hangingPunct="1"/>
            <a:r>
              <a:rPr lang="pl-PL" altLang="pl-PL" sz="2000"/>
              <a:t>E. Bilansowa zmiana stanu środków pieniężnych</a:t>
            </a:r>
          </a:p>
          <a:p>
            <a:pPr eaLnBrk="1" hangingPunct="1"/>
            <a:endParaRPr lang="pl-PL" altLang="pl-PL" sz="2000"/>
          </a:p>
          <a:p>
            <a:pPr eaLnBrk="1" hangingPunct="1"/>
            <a:r>
              <a:rPr lang="pl-PL" altLang="pl-PL" sz="2000"/>
              <a:t>F. Środki pieniężne na początek okresu</a:t>
            </a:r>
          </a:p>
          <a:p>
            <a:pPr eaLnBrk="1" hangingPunct="1"/>
            <a:endParaRPr lang="pl-PL" altLang="pl-PL" sz="2000"/>
          </a:p>
          <a:p>
            <a:pPr eaLnBrk="1" hangingPunct="1"/>
            <a:r>
              <a:rPr lang="pl-PL" altLang="pl-PL" sz="2000"/>
              <a:t>G. Środki pieniężne na koniec okresu (F+/-D)</a:t>
            </a:r>
            <a:endParaRPr lang="en-US" altLang="pl-PL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D265230-4CFC-4AB9-B8FF-F39DB5FA20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200"/>
              <a:t>Przepływy środków pieniężnych z działalności operacyjnej – metoda pośrednia</a:t>
            </a:r>
            <a:endParaRPr lang="en-US" altLang="pl-PL" sz="32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F797EFC-734F-4C20-84C6-8C6B5E3233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/>
              <a:t>A. Przepływy środków pieniężnych z działalności operacyjnej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/>
              <a:t>    	I. Zysk (strata) netto.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/>
              <a:t>	II. Korekty razem.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/>
              <a:t>        1. Amortyzacja.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/>
              <a:t>        2. Zyski (straty) z tytułu różnic kursowych 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/>
              <a:t>        3. Odsetki i udziały w zyskach (dywidendy).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/>
              <a:t>        4. Zysk (strata) z działalności inwestycyjnej.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/>
              <a:t>        5. Zmiana stanu rezerw.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/>
              <a:t>        6. Zmiana stanu zapasów.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/>
              <a:t>        7. Zmiana stanu należności.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/>
              <a:t>        8. Zmiana stanu zobowiązań krótkoterminowych, z wyjątkiem pożyczek i kredytów.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/>
              <a:t>        9. Zmiana stanu rozliczeń międzyokresowych.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/>
              <a:t>        10. Inne korekty.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/>
              <a:t>	III. Przepływy pieniężne netto z działalności operacyjnej (I+/-II).</a:t>
            </a:r>
            <a:endParaRPr lang="en-US" altLang="pl-PL" sz="1900"/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60E7ACDA-84F2-4DF8-819E-4D3BEC85B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1966913"/>
            <a:ext cx="13843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pl-PL" altLang="pl-PL" sz="1200">
                <a:solidFill>
                  <a:schemeClr val="hlink"/>
                </a:solidFill>
              </a:rPr>
              <a:t>(+) zysk, (-) strata</a:t>
            </a:r>
            <a:endParaRPr lang="en-US" altLang="pl-PL" sz="1200">
              <a:solidFill>
                <a:schemeClr val="hlink"/>
              </a:solidFill>
            </a:endParaRP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953415A5-FCD5-4332-868C-E9BAFB62A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505075"/>
            <a:ext cx="3746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pl-PL" altLang="pl-PL" sz="1200">
                <a:solidFill>
                  <a:schemeClr val="hlink"/>
                </a:solidFill>
              </a:rPr>
              <a:t>(+)</a:t>
            </a:r>
            <a:endParaRPr lang="en-US" altLang="pl-PL" sz="1200">
              <a:solidFill>
                <a:schemeClr val="hlink"/>
              </a:solidFill>
            </a:endParaRP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F767DBF6-A5AA-475E-8515-D0CF5785D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7013" y="2832100"/>
            <a:ext cx="14097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pl-PL" altLang="pl-PL" sz="1200">
                <a:solidFill>
                  <a:schemeClr val="hlink"/>
                </a:solidFill>
              </a:rPr>
              <a:t>(+) straty (-) zyski,</a:t>
            </a:r>
            <a:endParaRPr lang="en-US" altLang="pl-PL" sz="1200">
              <a:solidFill>
                <a:schemeClr val="hlink"/>
              </a:solidFill>
            </a:endParaRP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9ED598DC-2393-451F-BABD-7F793ACCB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119438"/>
            <a:ext cx="36417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pl-PL" altLang="pl-PL" sz="1200">
                <a:solidFill>
                  <a:schemeClr val="hlink"/>
                </a:solidFill>
              </a:rPr>
              <a:t>(+) zapłacone  (-) otrzymane (od środków &gt; 3 mies)</a:t>
            </a:r>
            <a:endParaRPr lang="en-US" altLang="pl-PL" sz="1200">
              <a:solidFill>
                <a:schemeClr val="hlink"/>
              </a:solidFill>
            </a:endParaRPr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D4AD4FDE-7DE8-410E-AF87-64FC38BAD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950" y="3406775"/>
            <a:ext cx="1417638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pl-PL" altLang="pl-PL" sz="1200">
                <a:solidFill>
                  <a:schemeClr val="hlink"/>
                </a:solidFill>
              </a:rPr>
              <a:t>(-) zyski, (+) strata</a:t>
            </a:r>
            <a:endParaRPr lang="en-US" altLang="pl-PL" sz="1200">
              <a:solidFill>
                <a:schemeClr val="hlink"/>
              </a:solidFill>
            </a:endParaRPr>
          </a:p>
        </p:txBody>
      </p:sp>
      <p:sp>
        <p:nvSpPr>
          <p:cNvPr id="11273" name="Text Box 9">
            <a:extLst>
              <a:ext uri="{FF2B5EF4-FFF2-40B4-BE49-F238E27FC236}">
                <a16:creationId xmlns:a16="http://schemas.microsoft.com/office/drawing/2014/main" id="{E9B3E919-965D-452F-8D31-CBF153934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3695700"/>
            <a:ext cx="2392363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pl-PL" altLang="pl-PL" sz="1200">
                <a:solidFill>
                  <a:schemeClr val="hlink"/>
                </a:solidFill>
              </a:rPr>
              <a:t>(+) zwiększenie, (-) zmniejszenie</a:t>
            </a:r>
            <a:endParaRPr lang="en-US" altLang="pl-PL" sz="1200">
              <a:solidFill>
                <a:schemeClr val="hlink"/>
              </a:solidFill>
            </a:endParaRPr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B557DB77-1C59-4AAA-BC52-AACC87979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3983038"/>
            <a:ext cx="2392362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pl-PL" altLang="pl-PL" sz="1200">
                <a:solidFill>
                  <a:schemeClr val="hlink"/>
                </a:solidFill>
              </a:rPr>
              <a:t>(-) zwiększenie, (+) zmniejszenie</a:t>
            </a:r>
            <a:endParaRPr lang="en-US" altLang="pl-PL" sz="1200">
              <a:solidFill>
                <a:schemeClr val="hlink"/>
              </a:solidFill>
            </a:endParaRP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4D85FDC3-F2A5-43C7-AC29-554E21777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400" y="4270375"/>
            <a:ext cx="2392363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pl-PL" altLang="pl-PL" sz="1200">
                <a:solidFill>
                  <a:schemeClr val="hlink"/>
                </a:solidFill>
              </a:rPr>
              <a:t>(-) zwiększenie, (+) zmniejszenie</a:t>
            </a:r>
            <a:endParaRPr lang="en-US" altLang="pl-PL" sz="1200">
              <a:solidFill>
                <a:schemeClr val="hlink"/>
              </a:solidFill>
            </a:endParaRPr>
          </a:p>
        </p:txBody>
      </p:sp>
      <p:sp>
        <p:nvSpPr>
          <p:cNvPr id="11276" name="Text Box 12">
            <a:extLst>
              <a:ext uri="{FF2B5EF4-FFF2-40B4-BE49-F238E27FC236}">
                <a16:creationId xmlns:a16="http://schemas.microsoft.com/office/drawing/2014/main" id="{6FCE113A-69FA-48D3-BDC3-11138C3F3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1300" y="4797425"/>
            <a:ext cx="2392363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pl-PL" altLang="pl-PL" sz="1200">
                <a:solidFill>
                  <a:schemeClr val="hlink"/>
                </a:solidFill>
              </a:rPr>
              <a:t>(+) zwiększenie, (-) zmniejszenie</a:t>
            </a:r>
            <a:endParaRPr lang="en-US" altLang="pl-PL" sz="1200">
              <a:solidFill>
                <a:schemeClr val="hlink"/>
              </a:solidFill>
            </a:endParaRPr>
          </a:p>
        </p:txBody>
      </p:sp>
      <p:sp>
        <p:nvSpPr>
          <p:cNvPr id="11277" name="Text Box 13">
            <a:extLst>
              <a:ext uri="{FF2B5EF4-FFF2-40B4-BE49-F238E27FC236}">
                <a16:creationId xmlns:a16="http://schemas.microsoft.com/office/drawing/2014/main" id="{226188C6-2E68-4C32-A1B7-A8F8CC834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0" y="5084763"/>
            <a:ext cx="2462213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pl-PL" altLang="pl-PL" sz="1200">
                <a:solidFill>
                  <a:schemeClr val="hlink"/>
                </a:solidFill>
              </a:rPr>
              <a:t>czynne: (-)</a:t>
            </a:r>
            <a:r>
              <a:rPr lang="pl-PL" altLang="pl-PL" sz="1200">
                <a:solidFill>
                  <a:schemeClr val="hlink"/>
                </a:solidFill>
                <a:cs typeface="Arial" panose="020B0604020202020204" pitchFamily="34" charset="0"/>
              </a:rPr>
              <a:t>↑</a:t>
            </a:r>
            <a:r>
              <a:rPr lang="pl-PL" altLang="pl-PL" sz="1200"/>
              <a:t> </a:t>
            </a:r>
            <a:r>
              <a:rPr lang="pl-PL" altLang="pl-PL" sz="1200">
                <a:solidFill>
                  <a:schemeClr val="hlink"/>
                </a:solidFill>
              </a:rPr>
              <a:t>(+)</a:t>
            </a:r>
            <a:r>
              <a:rPr lang="pl-PL" altLang="pl-PL" sz="1200">
                <a:solidFill>
                  <a:schemeClr val="hlink"/>
                </a:solidFill>
                <a:cs typeface="Arial" panose="020B0604020202020204" pitchFamily="34" charset="0"/>
              </a:rPr>
              <a:t>↓,</a:t>
            </a:r>
            <a:r>
              <a:rPr lang="pl-PL" altLang="pl-PL" sz="1200"/>
              <a:t> </a:t>
            </a:r>
            <a:r>
              <a:rPr lang="pl-PL" altLang="pl-PL" sz="1200">
                <a:solidFill>
                  <a:schemeClr val="hlink"/>
                </a:solidFill>
              </a:rPr>
              <a:t>bierne: (+)↑</a:t>
            </a:r>
            <a:r>
              <a:rPr lang="pl-PL" altLang="pl-PL" sz="1200"/>
              <a:t> </a:t>
            </a:r>
            <a:r>
              <a:rPr lang="pl-PL" altLang="pl-PL" sz="1200">
                <a:solidFill>
                  <a:schemeClr val="hlink"/>
                </a:solidFill>
              </a:rPr>
              <a:t>(-)↓</a:t>
            </a:r>
            <a:r>
              <a:rPr lang="pl-PL" altLang="pl-PL" sz="1200"/>
              <a:t> </a:t>
            </a:r>
            <a:endParaRPr lang="en-US" altLang="pl-PL" sz="1200"/>
          </a:p>
        </p:txBody>
      </p:sp>
      <p:sp>
        <p:nvSpPr>
          <p:cNvPr id="11278" name="Text Box 14">
            <a:extLst>
              <a:ext uri="{FF2B5EF4-FFF2-40B4-BE49-F238E27FC236}">
                <a16:creationId xmlns:a16="http://schemas.microsoft.com/office/drawing/2014/main" id="{9B6565B1-4BCA-4666-834D-36EF29E24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5373688"/>
            <a:ext cx="14097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pl-PL" altLang="pl-PL" sz="1200">
                <a:solidFill>
                  <a:schemeClr val="hlink"/>
                </a:solidFill>
              </a:rPr>
              <a:t>(+) straty (-) zyski,</a:t>
            </a:r>
            <a:endParaRPr lang="en-US" altLang="pl-PL" sz="12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11271" grpId="0"/>
      <p:bldP spid="11272" grpId="0"/>
      <p:bldP spid="11273" grpId="0"/>
      <p:bldP spid="11274" grpId="0"/>
      <p:bldP spid="11275" grpId="0"/>
      <p:bldP spid="11276" grpId="0"/>
      <p:bldP spid="11277" grpId="0"/>
      <p:bldP spid="112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9147A51-119B-4015-B7A7-C8C383859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600"/>
              <a:t>Przepływy środków pieniężnych z działalności inwestycyjnej</a:t>
            </a:r>
            <a:endParaRPr lang="en-US" altLang="pl-PL" sz="360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1121706-658A-4D5F-B6D6-3FB22E6A9B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500"/>
              <a:t>I. Wpływy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300"/>
              <a:t>1. Zbycie wartości niematerialnych i prawnych oraz rzeczowych aktywów trwałych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300"/>
              <a:t>2. Zbycie inwestycji w nieruchomości oraz wartości niematerialne i prawne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300"/>
              <a:t>3. Z aktywów finansowych, w tym: </a:t>
            </a:r>
          </a:p>
          <a:p>
            <a:pPr lvl="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200"/>
              <a:t>a) w jednostkach powiązanych </a:t>
            </a:r>
          </a:p>
          <a:p>
            <a:pPr lvl="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200"/>
              <a:t>b) w pozostałych jednostkach 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200"/>
              <a:t>-zbycie aktywów finansowych, 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200"/>
              <a:t>-dywidendy i udziały w zyskach 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200"/>
              <a:t>-spłata udzielonych pożyczek długoterminowych 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200"/>
              <a:t>-odsetki 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200"/>
              <a:t>-inne wpływy z aktywów finansowych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300"/>
              <a:t>4. Inne wpływy inwestycyjne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500"/>
              <a:t>II. Wydatki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300"/>
              <a:t>1. Nabycie wartości niematerialnych i prawnych oraz rzeczowych aktywów trwałych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300"/>
              <a:t>2. Inwestycje w nieruchomości oraz wartości niematerialne i prawne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300"/>
              <a:t>3. Na aktywa finansowe, w tym: </a:t>
            </a:r>
          </a:p>
          <a:p>
            <a:pPr lvl="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200"/>
              <a:t>a) w jednostkach powiązanych </a:t>
            </a:r>
          </a:p>
          <a:p>
            <a:pPr lvl="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200"/>
              <a:t>b) w pozostałych jednostkach 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200"/>
              <a:t>-nabycie aktywów finansowych 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200"/>
              <a:t>-udzielone pożyczki długoterminowe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300"/>
              <a:t>4. Inne wydatki inwestycyjne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500"/>
              <a:t>III. Przepływy pieniężne netto z działalności inwestycyjnej (I-II) </a:t>
            </a:r>
          </a:p>
          <a:p>
            <a:pPr eaLnBrk="1" hangingPunct="1">
              <a:lnSpc>
                <a:spcPct val="80000"/>
              </a:lnSpc>
            </a:pPr>
            <a:endParaRPr lang="pl-PL" altLang="pl-PL" sz="1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24234D6-C264-44C6-8173-A72BEA5C6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600"/>
              <a:t>Przepływy środków pieniężnych z działalności finansowej</a:t>
            </a:r>
            <a:br>
              <a:rPr lang="pl-PL" altLang="pl-PL" sz="3600"/>
            </a:br>
            <a:endParaRPr lang="en-US" altLang="pl-PL" sz="36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AA6E01A-5280-45B0-B95B-9951CB847D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700"/>
              <a:t>I. Wpływy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500"/>
              <a:t>1. Wpływy netto z wydania udziałów (emisji akcji) i innych instrumentów kapitałowych oraz dopłat do kapitału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500"/>
              <a:t>2. Kredyty i pożyczki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500"/>
              <a:t>3. Emisja dłużnych papierów wartościowych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500"/>
              <a:t>4. Inne wpływy finansowe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700"/>
              <a:t>II. Wydatki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500"/>
              <a:t>1.Nabycie udziałów (akcji) własnych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500"/>
              <a:t>2.Dywidendy i inne wypłaty na rzecz właścicieli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500"/>
              <a:t>3. Inne, niż wypłaty na rzecz właścicieli, wydatki z tytułu podziału zysku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500"/>
              <a:t>4.Spłaty kredytów i pożyczek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500"/>
              <a:t>5.Wykup dłużnych papierów wartościowych.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500"/>
              <a:t>6.Z tytułu innych zobowiązań finansowych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500"/>
              <a:t>7. Płatności zobowiązań z tytułu umów leasingu finansowego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500"/>
              <a:t>8. Odsetki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500"/>
              <a:t>9. Inne wydatki finansowe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700"/>
              <a:t>III. Przepływy pieniężne netto z działalności finansowej (I-II)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Krawędź">
  <a:themeElements>
    <a:clrScheme name="1_Krawędź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1_Krawędź">
      <a:majorFont>
        <a:latin typeface="Garamond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Krawędź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rawędź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rawędź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rawędź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rawędź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rawędź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rawędź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rawędź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rawędź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 wykładowy polski</Template>
  <TotalTime>267</TotalTime>
  <Words>427</Words>
  <Application>Microsoft Office PowerPoint</Application>
  <PresentationFormat>On-screen Show (4:3)</PresentationFormat>
  <Paragraphs>84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Garamond</vt:lpstr>
      <vt:lpstr>Times New Roman</vt:lpstr>
      <vt:lpstr>Wingdings</vt:lpstr>
      <vt:lpstr>1_Krawędź</vt:lpstr>
      <vt:lpstr>Rachunek przepływów pieniężnych</vt:lpstr>
      <vt:lpstr>Przepływy środków pieniężnych z działalności operacyjnej – metoda pośrednia</vt:lpstr>
      <vt:lpstr>Przepływy środków pieniężnych z działalności inwestycyjnej</vt:lpstr>
      <vt:lpstr>Przepływy środków pieniężnych z działalności finansowej </vt:lpstr>
    </vt:vector>
  </TitlesOfParts>
  <Company>Akademia Ekonomiczna we Wrocławiu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Rachunek przepływów pieniężnych</dc:title>
  <dc:creator>Jacek Szanduła</dc:creator>
  <cp:lastModifiedBy>Jacek</cp:lastModifiedBy>
  <cp:revision>15</cp:revision>
  <dcterms:created xsi:type="dcterms:W3CDTF">2012-10-05T07:08:08Z</dcterms:created>
  <dcterms:modified xsi:type="dcterms:W3CDTF">2019-04-06T08:08:58Z</dcterms:modified>
</cp:coreProperties>
</file>